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1"/>
  </p:notesMasterIdLst>
  <p:sldIdLst>
    <p:sldId id="859" r:id="rId2"/>
    <p:sldId id="1238" r:id="rId3"/>
    <p:sldId id="1242" r:id="rId4"/>
    <p:sldId id="1244" r:id="rId5"/>
    <p:sldId id="1243" r:id="rId6"/>
    <p:sldId id="1318" r:id="rId7"/>
    <p:sldId id="1293" r:id="rId8"/>
    <p:sldId id="1294" r:id="rId9"/>
    <p:sldId id="1319" r:id="rId10"/>
    <p:sldId id="1295" r:id="rId11"/>
    <p:sldId id="1296" r:id="rId12"/>
    <p:sldId id="1297" r:id="rId13"/>
    <p:sldId id="1298" r:id="rId14"/>
    <p:sldId id="1299" r:id="rId15"/>
    <p:sldId id="1300" r:id="rId16"/>
    <p:sldId id="1301" r:id="rId17"/>
    <p:sldId id="1303" r:id="rId18"/>
    <p:sldId id="1304" r:id="rId19"/>
    <p:sldId id="1306" r:id="rId20"/>
    <p:sldId id="1307" r:id="rId21"/>
    <p:sldId id="1309" r:id="rId22"/>
    <p:sldId id="1310" r:id="rId23"/>
    <p:sldId id="1311" r:id="rId24"/>
    <p:sldId id="1312" r:id="rId25"/>
    <p:sldId id="1313" r:id="rId26"/>
    <p:sldId id="1314" r:id="rId27"/>
    <p:sldId id="1315" r:id="rId28"/>
    <p:sldId id="1316" r:id="rId29"/>
    <p:sldId id="1317" r:id="rId30"/>
    <p:sldId id="1321" r:id="rId31"/>
    <p:sldId id="1323" r:id="rId32"/>
    <p:sldId id="1324" r:id="rId33"/>
    <p:sldId id="1339" r:id="rId34"/>
    <p:sldId id="1326" r:id="rId35"/>
    <p:sldId id="1330" r:id="rId36"/>
    <p:sldId id="1332" r:id="rId37"/>
    <p:sldId id="1333" r:id="rId38"/>
    <p:sldId id="1335" r:id="rId39"/>
    <p:sldId id="1245" r:id="rId40"/>
    <p:sldId id="1246" r:id="rId41"/>
    <p:sldId id="1338" r:id="rId42"/>
    <p:sldId id="1327" r:id="rId43"/>
    <p:sldId id="1289" r:id="rId44"/>
    <p:sldId id="1329" r:id="rId45"/>
    <p:sldId id="1341" r:id="rId46"/>
    <p:sldId id="1290" r:id="rId47"/>
    <p:sldId id="1291" r:id="rId48"/>
    <p:sldId id="1340" r:id="rId49"/>
    <p:sldId id="1342" r:id="rId50"/>
    <p:sldId id="1343" r:id="rId51"/>
    <p:sldId id="1344" r:id="rId52"/>
    <p:sldId id="1345" r:id="rId53"/>
    <p:sldId id="1346" r:id="rId54"/>
    <p:sldId id="1347" r:id="rId55"/>
    <p:sldId id="1348" r:id="rId56"/>
    <p:sldId id="1349" r:id="rId57"/>
    <p:sldId id="1350" r:id="rId58"/>
    <p:sldId id="1351" r:id="rId59"/>
    <p:sldId id="1352" r:id="rId60"/>
    <p:sldId id="1353" r:id="rId61"/>
    <p:sldId id="1354" r:id="rId62"/>
    <p:sldId id="1355" r:id="rId63"/>
    <p:sldId id="1356" r:id="rId64"/>
    <p:sldId id="1357" r:id="rId65"/>
    <p:sldId id="1358" r:id="rId66"/>
    <p:sldId id="1359" r:id="rId67"/>
    <p:sldId id="1360" r:id="rId68"/>
    <p:sldId id="1361" r:id="rId69"/>
    <p:sldId id="1362" r:id="rId70"/>
    <p:sldId id="1363" r:id="rId71"/>
    <p:sldId id="1364" r:id="rId72"/>
    <p:sldId id="1365" r:id="rId73"/>
    <p:sldId id="1366" r:id="rId74"/>
    <p:sldId id="1367" r:id="rId75"/>
    <p:sldId id="1368" r:id="rId76"/>
    <p:sldId id="1369" r:id="rId77"/>
    <p:sldId id="1370" r:id="rId78"/>
    <p:sldId id="1371" r:id="rId79"/>
    <p:sldId id="1372" r:id="rId80"/>
    <p:sldId id="1373" r:id="rId81"/>
    <p:sldId id="1374" r:id="rId82"/>
    <p:sldId id="1375" r:id="rId83"/>
    <p:sldId id="1376" r:id="rId84"/>
    <p:sldId id="1377" r:id="rId85"/>
    <p:sldId id="1378" r:id="rId86"/>
    <p:sldId id="1379" r:id="rId87"/>
    <p:sldId id="1380" r:id="rId88"/>
    <p:sldId id="1381" r:id="rId89"/>
    <p:sldId id="1382" r:id="rId90"/>
    <p:sldId id="1383" r:id="rId91"/>
    <p:sldId id="1384" r:id="rId92"/>
    <p:sldId id="1385" r:id="rId93"/>
    <p:sldId id="1386" r:id="rId94"/>
    <p:sldId id="1387" r:id="rId95"/>
    <p:sldId id="1388" r:id="rId96"/>
    <p:sldId id="1389" r:id="rId97"/>
    <p:sldId id="1390" r:id="rId98"/>
    <p:sldId id="1391" r:id="rId99"/>
    <p:sldId id="1392" r:id="rId100"/>
    <p:sldId id="1393" r:id="rId101"/>
    <p:sldId id="1394" r:id="rId102"/>
    <p:sldId id="1395" r:id="rId103"/>
    <p:sldId id="1396" r:id="rId104"/>
    <p:sldId id="1397" r:id="rId105"/>
    <p:sldId id="1398" r:id="rId106"/>
    <p:sldId id="1399" r:id="rId107"/>
    <p:sldId id="1400" r:id="rId108"/>
    <p:sldId id="1401" r:id="rId109"/>
    <p:sldId id="1402" r:id="rId1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52" autoAdjust="0"/>
    <p:restoredTop sz="94606" autoAdjust="0"/>
  </p:normalViewPr>
  <p:slideViewPr>
    <p:cSldViewPr>
      <p:cViewPr varScale="1">
        <p:scale>
          <a:sx n="110" d="100"/>
          <a:sy n="110" d="100"/>
        </p:scale>
        <p:origin x="5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 高中英语 第三册 </a:t>
            </a:r>
            <a:r>
              <a:rPr lang="en-US" altLang="zh-CN" sz="200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0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7.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926" y="2309528"/>
            <a:ext cx="11530148" cy="119148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dirty="0">
                <a:solidFill>
                  <a:srgbClr val="549E39"/>
                </a:solidFill>
                <a:ea typeface="微软雅黑" panose="020B0503020204020204" pitchFamily="34" charset="-122"/>
                <a:cs typeface="Times New Roman" panose="02020603050405020304" pitchFamily="18" charset="0"/>
              </a:rPr>
              <a:t>UNIT 5</a:t>
            </a:r>
            <a:r>
              <a:rPr lang="zh-CN" altLang="en-US" sz="5400" dirty="0">
                <a:solidFill>
                  <a:srgbClr val="549E39"/>
                </a:solidFill>
                <a:ea typeface="微软雅黑" panose="020B0503020204020204" pitchFamily="34" charset="-122"/>
                <a:cs typeface="Times New Roman" panose="02020603050405020304" pitchFamily="18" charset="0"/>
              </a:rPr>
              <a:t>　</a:t>
            </a:r>
            <a:r>
              <a:rPr lang="en-US" altLang="zh-CN" sz="5400" dirty="0">
                <a:solidFill>
                  <a:srgbClr val="549E39"/>
                </a:solidFill>
                <a:ea typeface="微软雅黑" panose="020B0503020204020204" pitchFamily="34" charset="-122"/>
                <a:cs typeface="Times New Roman" panose="02020603050405020304" pitchFamily="18" charset="0"/>
              </a:rPr>
              <a:t>THE VALUE OF </a:t>
            </a:r>
            <a:r>
              <a:rPr lang="en-US" altLang="zh-CN" sz="5400" dirty="0" smtClean="0">
                <a:solidFill>
                  <a:srgbClr val="549E39"/>
                </a:solidFill>
                <a:ea typeface="微软雅黑" panose="020B0503020204020204" pitchFamily="34" charset="-122"/>
                <a:cs typeface="Times New Roman" panose="02020603050405020304" pitchFamily="18" charset="0"/>
              </a:rPr>
              <a:t>MONEY</a:t>
            </a:r>
            <a:endParaRPr lang="en-US" altLang="zh-CN" sz="5400" dirty="0">
              <a:solidFill>
                <a:srgbClr val="549E39"/>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existed.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他们完全忽略了这些事实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就仿佛它们不存在似的。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upset.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她总觉得老师们忽视了自己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这使她很沮丧。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ignore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 advice/mistakes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忽视某人的建议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ignore traffic rules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无视交通规则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28866" y="3135180"/>
            <a:ext cx="1008539" cy="342130"/>
          </a:xfrm>
          <a:prstGeom prst="rect">
            <a:avLst/>
          </a:prstGeom>
        </p:spPr>
      </p:pic>
    </p:spTree>
    <p:extLst>
      <p:ext uri="{BB962C8B-B14F-4D97-AF65-F5344CB8AC3E}">
        <p14:creationId xmlns:p14="http://schemas.microsoft.com/office/powerpoint/2010/main" val="316060525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was/were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表示从过去某个时间看按计划、安排即将发生的动作，意为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打算做某事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said she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was to clean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classroom after school.</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她说她放学后要打扫教室。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reported that another bridge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was to be built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across the Yangtze River.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据报道，长江上将再建一座大桥。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8098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was/were about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）正要做某事，马上要做某事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，表示当时说完话瞬间就会发生的动作。例如：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felt something terrible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was about to happen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我觉得可怕的事马上就要发生了。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couldn’t go to Tom’s party as she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was about to go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hospital.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她马上要住院了，所以不能去参加汤姆的派对。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867007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346237"/>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版《普通高中英语课程标准》首次提出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，并为英语学科确定四项学科核心素养：语言能力、文化意识、思维品质、学习能力。随后的高考重点突出了对核心素养的考查。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本单元以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金钱的价值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为话题，首先以一位清洁工拾金不昧的新闻报道引发讨论，而主体部分是根据美国作家马克</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吐温的短篇小说《百万英镑》和同名电影改编的戏剧剧本。该作品揭露了资本主义社会金钱至上的残酷现实。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9326;FounderCES"/>
          <p:cNvPicPr/>
          <p:nvPr/>
        </p:nvPicPr>
        <p:blipFill>
          <a:blip r:embed="rId2"/>
          <a:stretch>
            <a:fillRect/>
          </a:stretch>
        </p:blipFill>
        <p:spPr>
          <a:xfrm>
            <a:off x="3214886" y="764704"/>
            <a:ext cx="5760640" cy="602448"/>
          </a:xfrm>
          <a:prstGeom prst="rect">
            <a:avLst/>
          </a:prstGeom>
        </p:spPr>
      </p:pic>
      <p:pic>
        <p:nvPicPr>
          <p:cNvPr id="4" name="ST07.EPS" descr="id:2147489333;FounderCES"/>
          <p:cNvPicPr>
            <a:picLocks/>
          </p:cNvPicPr>
          <p:nvPr/>
        </p:nvPicPr>
        <p:blipFill>
          <a:blip r:embed="rId3"/>
          <a:stretch>
            <a:fillRect/>
          </a:stretch>
        </p:blipFill>
        <p:spPr bwMode="auto">
          <a:xfrm>
            <a:off x="2508562" y="1556792"/>
            <a:ext cx="7187043" cy="2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598839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下面文段围绕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思维品质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英语学科素养展开，就家长定期给孩子们零用钱以及孩子在家里做家务家长是否应该给予孩子一定报酬这两个话题展开讨论。此文旨在让中学生从小学会计划消费、对自己的行为负责以及培养他们的理财意识，从而启发学生深入思考金钱的价值，树立正确的金钱观、价值观和人生观。常言道：君子爱财，取之有道。只有通过自己的辛勤付出，才会有收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672620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91641"/>
          </a:xfrm>
        </p:spPr>
        <p:txBody>
          <a:bodyPr/>
          <a:lstStyle/>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金钱的价值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思维品质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9E76B3"/>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receiving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financial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mistakes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costly.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amount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allowance.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83302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budget. Parents are usually advised not to offer more money until the next allowance.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object is to show young people that a budget demands choices between spending and saving. Older children may be responsible enough to save money for larger costs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clothing or electronics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65254681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7952"/>
          </a:xfrm>
        </p:spPr>
        <p:txBody>
          <a:bodyPr/>
          <a:lstStyle/>
          <a:p>
            <a:pPr indent="612140"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people who have written on the subject of allowance say it is not a good idea to pay your child for work around the home. These jobs are a normal part of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Paying children to do extra work around the house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useful. It can even provide an understanding of how a business works.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Allowances give children a chance to experience the three things they can do with money. They can share it in the form of gifts or giving it to a good cause. They can spend it by buying things they want. Or they can save it.</a:t>
            </a:r>
            <a:endParaRPr lang="zh-CN" altLang="en-US" dirty="0"/>
          </a:p>
        </p:txBody>
      </p:sp>
    </p:spTree>
    <p:extLst>
      <p:ext uri="{BB962C8B-B14F-4D97-AF65-F5344CB8AC3E}">
        <p14:creationId xmlns:p14="http://schemas.microsoft.com/office/powerpoint/2010/main" val="281928747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句型解读.EPS" descr="id:2147489340;FounderCES"/>
          <p:cNvPicPr/>
          <p:nvPr/>
        </p:nvPicPr>
        <p:blipFill>
          <a:blip r:embed="rId2"/>
          <a:stretch>
            <a:fillRect/>
          </a:stretch>
        </p:blipFill>
        <p:spPr>
          <a:xfrm>
            <a:off x="448572" y="881885"/>
            <a:ext cx="1930188" cy="379144"/>
          </a:xfrm>
          <a:prstGeom prst="rect">
            <a:avLst/>
          </a:prstGeom>
        </p:spPr>
      </p:pic>
      <p:sp>
        <p:nvSpPr>
          <p:cNvPr id="4" name="圆角矩形 3"/>
          <p:cNvSpPr/>
          <p:nvPr/>
        </p:nvSpPr>
        <p:spPr bwMode="auto">
          <a:xfrm>
            <a:off x="334566" y="1481605"/>
            <a:ext cx="11526507" cy="144333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633384"/>
            <a:ext cx="11485848" cy="113396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purpose is to let children learn from experience at an age when financial mistakes are not very costly.</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94101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本句为主从复合句。其中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let children learn from experience at an age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为动词不定式作表语；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financial mistakes are not very costly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，关系副词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在定语从句中作状语。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这样做的目的是让孩子们从经验中学习，在他们这个年龄，即使在财务上犯错误代价也不会太大。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分析.EPS" descr="id:2147489347;FounderCES"/>
          <p:cNvPicPr/>
          <p:nvPr/>
        </p:nvPicPr>
        <p:blipFill>
          <a:blip r:embed="rId3"/>
          <a:stretch>
            <a:fillRect/>
          </a:stretch>
        </p:blipFill>
        <p:spPr>
          <a:xfrm>
            <a:off x="501422" y="3147805"/>
            <a:ext cx="639400" cy="303828"/>
          </a:xfrm>
          <a:prstGeom prst="rect">
            <a:avLst/>
          </a:prstGeom>
        </p:spPr>
      </p:pic>
      <p:pic>
        <p:nvPicPr>
          <p:cNvPr id="8" name="译文.EPS" descr="id:2147489354;FounderCES"/>
          <p:cNvPicPr/>
          <p:nvPr/>
        </p:nvPicPr>
        <p:blipFill>
          <a:blip r:embed="rId4"/>
          <a:stretch>
            <a:fillRect/>
          </a:stretch>
        </p:blipFill>
        <p:spPr>
          <a:xfrm>
            <a:off x="501422" y="4786461"/>
            <a:ext cx="639400" cy="300279"/>
          </a:xfrm>
          <a:prstGeom prst="rect">
            <a:avLst/>
          </a:prstGeom>
        </p:spPr>
      </p:pic>
    </p:spTree>
    <p:extLst>
      <p:ext uri="{BB962C8B-B14F-4D97-AF65-F5344CB8AC3E}">
        <p14:creationId xmlns:p14="http://schemas.microsoft.com/office/powerpoint/2010/main" val="265692140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501"/>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allowance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津贴，零用钱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amount of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 from...to...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any case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无论如何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budget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预算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demand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form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事业；原因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1.EPS" descr="id:2147489361;FounderCES"/>
          <p:cNvPicPr/>
          <p:nvPr/>
        </p:nvPicPr>
        <p:blipFill>
          <a:blip r:embed="rId2">
            <a:clrChange>
              <a:clrFrom>
                <a:srgbClr val="FFFFFF"/>
              </a:clrFrom>
              <a:clrTo>
                <a:srgbClr val="FFFFFF">
                  <a:alpha val="0"/>
                </a:srgbClr>
              </a:clrTo>
            </a:clrChange>
          </a:blip>
          <a:stretch>
            <a:fillRect/>
          </a:stretch>
        </p:blipFill>
        <p:spPr>
          <a:xfrm>
            <a:off x="405028" y="857305"/>
            <a:ext cx="1930188" cy="449454"/>
          </a:xfrm>
          <a:prstGeom prst="rect">
            <a:avLst/>
          </a:prstGeom>
        </p:spPr>
      </p:pic>
    </p:spTree>
    <p:extLst>
      <p:ext uri="{BB962C8B-B14F-4D97-AF65-F5344CB8AC3E}">
        <p14:creationId xmlns:p14="http://schemas.microsoft.com/office/powerpoint/2010/main" val="76967519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financial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财政的，金融的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responsible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负责任的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extra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额外的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2.EPS" descr="id:2147489368;FounderCES"/>
          <p:cNvPicPr/>
          <p:nvPr/>
        </p:nvPicPr>
        <p:blipFill>
          <a:blip r:embed="rId2">
            <a:clrChange>
              <a:clrFrom>
                <a:srgbClr val="FFFFFF"/>
              </a:clrFrom>
              <a:clrTo>
                <a:srgbClr val="FFFFFF">
                  <a:alpha val="0"/>
                </a:srgbClr>
              </a:clrTo>
            </a:clrChange>
          </a:blip>
          <a:stretch>
            <a:fillRect/>
          </a:stretch>
        </p:blipFill>
        <p:spPr>
          <a:xfrm>
            <a:off x="405692" y="870825"/>
            <a:ext cx="1893371" cy="469943"/>
          </a:xfrm>
          <a:prstGeom prst="rect">
            <a:avLst/>
          </a:prstGeom>
        </p:spPr>
      </p:pic>
    </p:spTree>
    <p:extLst>
      <p:ext uri="{BB962C8B-B14F-4D97-AF65-F5344CB8AC3E}">
        <p14:creationId xmlns:p14="http://schemas.microsoft.com/office/powerpoint/2010/main" val="1926413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17798" cy="205423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ignorance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无知；愚昧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ignorant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无知的；不知道的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ignorant of/about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不知道；不了解；无知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20698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有些人只是不知道他们在生活中真正想要什么。</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speech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ignorance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subject.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她的长篇大论只能表明她对这个学科一无所知。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278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judge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评价</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评判</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判断</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法官</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裁判员</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审判员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我们该根据钱财的多少来评判他人吗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1674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 judge a book by its cover.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不要以貌取人。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will take a few more years to judge the impact of these ideas.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还需要再过几年才能判断这些思想的影响。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46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008230"/>
          </a:xfrm>
        </p:spPr>
        <p:txBody>
          <a:body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judge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...from/by...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来判断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 between right and wrong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判断是非</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as/so far as I can judge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据我判断；我认为</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 by/on appearances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以貌取人</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 as a judge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担任裁判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法官</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judging by/from...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上看；根据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depression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affected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抑郁影响了他判断是非的能力。</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从外表来看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他似乎很诚实。</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28866" y="931912"/>
            <a:ext cx="1008539" cy="342130"/>
          </a:xfrm>
          <a:prstGeom prst="rect">
            <a:avLst/>
          </a:prstGeom>
        </p:spPr>
      </p:pic>
    </p:spTree>
    <p:extLst>
      <p:ext uri="{BB962C8B-B14F-4D97-AF65-F5344CB8AC3E}">
        <p14:creationId xmlns:p14="http://schemas.microsoft.com/office/powerpoint/2010/main" val="61842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313410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judgement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判断；审判；判断力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 good/sound/poor judgment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表现出强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弱的判断力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judgment on others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评判他人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to/form/make a judgment about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作出评判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one’s judgment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在某人看来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7181474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scene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戏剧或歌剧的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场</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现场</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场面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77047"/>
            <a:ext cx="11526508" cy="859865"/>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16026"/>
            <a:ext cx="8469154" cy="503172"/>
          </a:xfrm>
          <a:prstGeom prst="rect">
            <a:avLst/>
          </a:prstGeom>
        </p:spPr>
      </p:pic>
      <p:sp>
        <p:nvSpPr>
          <p:cNvPr id="5" name="内容占位符 1"/>
          <p:cNvSpPr txBox="1">
            <a:spLocks/>
          </p:cNvSpPr>
          <p:nvPr/>
        </p:nvSpPr>
        <p:spPr bwMode="auto">
          <a:xfrm>
            <a:off x="360854" y="192882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阅读本场并回答问题。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657623"/>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the tourists are deeply impressed by the peaceful country scene.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宁静的乡村景色给所有的游客留下了深刻的印象。</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appear/come on the scene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出场；登场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scene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在现场；当场；在台上</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behind the scenes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在幕后；暗中</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Glen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每当格伦和他的朋友来时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你总是会遇到麻烦事。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46283" y="3940694"/>
            <a:ext cx="1008539" cy="342130"/>
          </a:xfrm>
          <a:prstGeom prst="rect">
            <a:avLst/>
          </a:prstGeom>
        </p:spPr>
      </p:pic>
    </p:spTree>
    <p:extLst>
      <p:ext uri="{BB962C8B-B14F-4D97-AF65-F5344CB8AC3E}">
        <p14:creationId xmlns:p14="http://schemas.microsoft.com/office/powerpoint/2010/main" val="9955404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当这一切发生时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我们为自己能在现场而感到光荣。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something is going on behind the scenes.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但是有些事情正在暗中发生。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scene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表示地点意义且在修饰它的定语从句中作状语时，定语从句可以使用关系副词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which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来引导。例如：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receiving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rushed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traffic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警方一接到报警电话就火速赶到了现场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在那里发生了一场交通事故。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4.EPS" descr="id:2147488806;FounderCES"/>
          <p:cNvPicPr/>
          <p:nvPr/>
        </p:nvPicPr>
        <p:blipFill>
          <a:blip r:embed="rId2"/>
          <a:stretch>
            <a:fillRect/>
          </a:stretch>
        </p:blipFill>
        <p:spPr>
          <a:xfrm>
            <a:off x="455104" y="2589036"/>
            <a:ext cx="1008383" cy="342077"/>
          </a:xfrm>
          <a:prstGeom prst="rect">
            <a:avLst/>
          </a:prstGeom>
        </p:spPr>
      </p:pic>
    </p:spTree>
    <p:extLst>
      <p:ext uri="{BB962C8B-B14F-4D97-AF65-F5344CB8AC3E}">
        <p14:creationId xmlns:p14="http://schemas.microsoft.com/office/powerpoint/2010/main" val="12879109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bet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打赌</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赌注</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下赌注</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用</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打赌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敢说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227369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2012672"/>
            <a:ext cx="8469154" cy="503172"/>
          </a:xfrm>
          <a:prstGeom prst="rect">
            <a:avLst/>
          </a:prstGeom>
        </p:spPr>
      </p:pic>
      <p:sp>
        <p:nvSpPr>
          <p:cNvPr id="5" name="内容占位符 1"/>
          <p:cNvSpPr txBox="1">
            <a:spLocks/>
          </p:cNvSpPr>
          <p:nvPr/>
        </p:nvSpPr>
        <p:spPr bwMode="auto">
          <a:xfrm>
            <a:off x="360854" y="2425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brothers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Roderick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Oliver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罗德里克和奥利弗这对富家兄弟打了个赌。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74355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had/placed/put a bet on the grey horse.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他在那匹灰色马身上下了赌注。</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have/place/put a bet on...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上下赌注</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 a bet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同意打赌</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 bet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打赌</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 a bet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赌赢</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72410" y="4458883"/>
            <a:ext cx="1008539" cy="342130"/>
          </a:xfrm>
          <a:prstGeom prst="rect">
            <a:avLst/>
          </a:prstGeom>
        </p:spPr>
      </p:pic>
    </p:spTree>
    <p:extLst>
      <p:ext uri="{BB962C8B-B14F-4D97-AF65-F5344CB8AC3E}">
        <p14:creationId xmlns:p14="http://schemas.microsoft.com/office/powerpoint/2010/main" val="39566427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把某物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）下赌注于某物</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 on the wrong horse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下错了赌注；判断错误</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bet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我敢说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bet you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我敢肯定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我敢说你上学时很</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擅长</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比赛</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我敢肯定她没赶上公共汽车。</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29299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spot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看见</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注意到</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发现</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地点</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处所</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斑点</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污迹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777047"/>
            <a:ext cx="11517800" cy="859865"/>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16026"/>
            <a:ext cx="8469154" cy="503172"/>
          </a:xfrm>
          <a:prstGeom prst="rect">
            <a:avLst/>
          </a:prstGeom>
        </p:spPr>
      </p:pic>
      <p:sp>
        <p:nvSpPr>
          <p:cNvPr id="5" name="内容占位符 1"/>
          <p:cNvSpPr txBox="1">
            <a:spLocks/>
          </p:cNvSpPr>
          <p:nvPr/>
        </p:nvSpPr>
        <p:spPr bwMode="auto">
          <a:xfrm>
            <a:off x="360854" y="192882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spotted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第二天早上一艘船发现了我。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636912"/>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walked along the beach looking for a spot to sit.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我们沿着海滩向前走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想找个地方坐下。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lots of spots of paint on the carpet.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地毯上有许多油漆斑点。</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spot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doing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发现某人正在做某事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spot/scene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当场；在现场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spotted by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认出来；被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spotted with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斑点；被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点缀</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46284" y="4519843"/>
            <a:ext cx="1008539" cy="342130"/>
          </a:xfrm>
          <a:prstGeom prst="rect">
            <a:avLst/>
          </a:prstGeom>
        </p:spPr>
      </p:pic>
    </p:spTree>
    <p:extLst>
      <p:ext uri="{BB962C8B-B14F-4D97-AF65-F5344CB8AC3E}">
        <p14:creationId xmlns:p14="http://schemas.microsoft.com/office/powerpoint/2010/main" val="24615255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核心知识过.EPS" descr="id:2147488483;FounderCES"/>
          <p:cNvPicPr/>
          <p:nvPr/>
        </p:nvPicPr>
        <p:blipFill>
          <a:blip r:embed="rId2"/>
          <a:stretch>
            <a:fillRect/>
          </a:stretch>
        </p:blipFill>
        <p:spPr>
          <a:xfrm>
            <a:off x="3214886" y="772935"/>
            <a:ext cx="5781068" cy="604584"/>
          </a:xfrm>
          <a:prstGeom prst="rect">
            <a:avLst/>
          </a:prstGeom>
        </p:spPr>
      </p:pic>
      <p:sp>
        <p:nvSpPr>
          <p:cNvPr id="9" name="内容占位符 1"/>
          <p:cNvSpPr>
            <a:spLocks noGrp="1"/>
          </p:cNvSpPr>
          <p:nvPr>
            <p:ph idx="1"/>
          </p:nvPr>
        </p:nvSpPr>
        <p:spPr>
          <a:xfrm>
            <a:off x="360854" y="1412776"/>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Speaking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Thinking</a:t>
            </a:r>
            <a:endParaRPr lang="zh-CN" altLang="en-US" dirty="0"/>
          </a:p>
        </p:txBody>
      </p:sp>
      <p:sp>
        <p:nvSpPr>
          <p:cNvPr id="10" name="内容占位符 1"/>
          <p:cNvSpPr txBox="1">
            <a:spLocks/>
          </p:cNvSpPr>
          <p:nvPr/>
        </p:nvSpPr>
        <p:spPr bwMode="auto">
          <a:xfrm>
            <a:off x="360854" y="251599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basis</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基础</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根据</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基点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单词冲关.EPS" descr="id:2147488511;FounderCES"/>
          <p:cNvPicPr/>
          <p:nvPr/>
        </p:nvPicPr>
        <p:blipFill>
          <a:blip r:embed="rId3"/>
          <a:stretch>
            <a:fillRect/>
          </a:stretch>
        </p:blipFill>
        <p:spPr>
          <a:xfrm>
            <a:off x="367956" y="2104119"/>
            <a:ext cx="1930188" cy="385473"/>
          </a:xfrm>
          <a:prstGeom prst="rect">
            <a:avLst/>
          </a:prstGeom>
        </p:spPr>
      </p:pic>
      <p:sp>
        <p:nvSpPr>
          <p:cNvPr id="12" name="圆角矩形 11"/>
          <p:cNvSpPr/>
          <p:nvPr/>
        </p:nvSpPr>
        <p:spPr bwMode="auto">
          <a:xfrm>
            <a:off x="334566" y="3495358"/>
            <a:ext cx="11509091" cy="81632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13" name="教材原句S.EPS" descr="id:2147488596;FounderCES"/>
          <p:cNvPicPr/>
          <p:nvPr/>
        </p:nvPicPr>
        <p:blipFill>
          <a:blip r:embed="rId4"/>
          <a:stretch>
            <a:fillRect/>
          </a:stretch>
        </p:blipFill>
        <p:spPr>
          <a:xfrm>
            <a:off x="3386692" y="3234336"/>
            <a:ext cx="8469154" cy="503172"/>
          </a:xfrm>
          <a:prstGeom prst="rect">
            <a:avLst/>
          </a:prstGeom>
        </p:spPr>
      </p:pic>
      <p:sp>
        <p:nvSpPr>
          <p:cNvPr id="14" name="内容占位符 1"/>
          <p:cNvSpPr txBox="1">
            <a:spLocks/>
          </p:cNvSpPr>
          <p:nvPr/>
        </p:nvSpPr>
        <p:spPr bwMode="auto">
          <a:xfrm>
            <a:off x="360854" y="36471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金钱是幸福生活的基础吗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图片 14"/>
          <p:cNvPicPr>
            <a:picLocks noChangeAspect="1"/>
          </p:cNvPicPr>
          <p:nvPr/>
        </p:nvPicPr>
        <p:blipFill>
          <a:blip r:embed="rId5">
            <a:clrChange>
              <a:clrFrom>
                <a:srgbClr val="FFFFFF"/>
              </a:clrFrom>
              <a:clrTo>
                <a:srgbClr val="FFFFFF">
                  <a:alpha val="0"/>
                </a:srgbClr>
              </a:clrTo>
            </a:clrChange>
          </a:blip>
          <a:stretch>
            <a:fillRect/>
          </a:stretch>
        </p:blipFill>
        <p:spPr>
          <a:xfrm>
            <a:off x="331671" y="1551714"/>
            <a:ext cx="1209381" cy="437126"/>
          </a:xfrm>
          <a:prstGeom prst="rect">
            <a:avLst/>
          </a:prstGeom>
        </p:spPr>
      </p:pic>
      <p:pic>
        <p:nvPicPr>
          <p:cNvPr id="16" name="图片 15"/>
          <p:cNvPicPr>
            <a:picLocks noChangeAspect="1"/>
          </p:cNvPicPr>
          <p:nvPr/>
        </p:nvPicPr>
        <p:blipFill>
          <a:blip r:embed="rId6">
            <a:clrChange>
              <a:clrFrom>
                <a:srgbClr val="FFFFFF"/>
              </a:clrFrom>
              <a:clrTo>
                <a:srgbClr val="FFFFFF">
                  <a:alpha val="0"/>
                </a:srgbClr>
              </a:clrTo>
            </a:clrChange>
          </a:blip>
          <a:stretch>
            <a:fillRect/>
          </a:stretch>
        </p:blipFill>
        <p:spPr>
          <a:xfrm>
            <a:off x="10620220" y="1506060"/>
            <a:ext cx="1238523" cy="444411"/>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spot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spot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使某人难堪</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spotted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我看到女孩们正在树下跳舞。</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perform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一些著名艺术家将现场表演如何剪纸。</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grass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spotted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twinkling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我们躺在草地上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凝视着星光闪烁的夜空。</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04948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patience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耐心</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忍耐力</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毅力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08616"/>
            <a:ext cx="8469154" cy="503172"/>
          </a:xfrm>
          <a:prstGeom prst="rect">
            <a:avLst/>
          </a:prstGeom>
        </p:spPr>
      </p:pic>
      <p:sp>
        <p:nvSpPr>
          <p:cNvPr id="5"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先别急。如果你不介意的话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我可以问问你有多少钱吗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916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patience is almost worn away by their endless quarrel.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他们不停的争吵使我的忍耐接近极限了。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beyond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 patience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无法忍受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patience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不耐烦；失去耐心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patience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patiently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耐心地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patience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）有耐心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 patience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对某人失去耐心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trial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这个案件正在审理中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我希望你耐心等待审判结果。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has no patience with her noisy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她不能忍受吵闹的邻居们。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63701" y="2020483"/>
            <a:ext cx="1008539" cy="342130"/>
          </a:xfrm>
          <a:prstGeom prst="rect">
            <a:avLst/>
          </a:prstGeom>
        </p:spPr>
      </p:pic>
    </p:spTree>
    <p:extLst>
      <p:ext uri="{BB962C8B-B14F-4D97-AF65-F5344CB8AC3E}">
        <p14:creationId xmlns:p14="http://schemas.microsoft.com/office/powerpoint/2010/main" val="27247287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3264728"/>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耐心的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病人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patient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某事有耐心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耐心地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impatient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不耐烦的；迫不及待的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impatience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不耐烦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43649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patiently.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老师让他耐心地权衡这个问题。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045939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indicate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表明</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显示</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象征</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暗示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implied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attitudes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motives.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这个隐含的意思通常表示人们的感情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态度或动机。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796257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attitude indicates that he is not very happy with what you are doing.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他的态度表明他对你的所作所为不是很高兴。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indicate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indicated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evidence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soft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reduce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stress.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有大量的证据表明听轻音乐可以减轻压力。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picture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table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absorbed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正如图片显示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一个男孩正坐在桌边专心读书。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84" y="2029191"/>
            <a:ext cx="1008539" cy="342130"/>
          </a:xfrm>
          <a:prstGeom prst="rect">
            <a:avLst/>
          </a:prstGeom>
        </p:spPr>
      </p:pic>
    </p:spTree>
    <p:extLst>
      <p:ext uri="{BB962C8B-B14F-4D97-AF65-F5344CB8AC3E}">
        <p14:creationId xmlns:p14="http://schemas.microsoft.com/office/powerpoint/2010/main" val="41241825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43923" cy="90470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表明；显示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0107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一个人的穿着方式可以很好地反映他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她的性格或个性。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326137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postpone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延迟</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延期</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延缓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725053"/>
            <a:ext cx="11526508" cy="199197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64032"/>
            <a:ext cx="8469154" cy="503172"/>
          </a:xfrm>
          <a:prstGeom prst="rect">
            <a:avLst/>
          </a:prstGeom>
        </p:spPr>
      </p:pic>
      <p:sp>
        <p:nvSpPr>
          <p:cNvPr id="6" name="内容占位符 1"/>
          <p:cNvSpPr txBox="1">
            <a:spLocks/>
          </p:cNvSpPr>
          <p:nvPr/>
        </p:nvSpPr>
        <p:spPr bwMode="auto">
          <a:xfrm>
            <a:off x="360854" y="18768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postpone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他们说里面的信会解释这是怎么回事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但他必须推迟到</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点才打开它。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344175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Lacking money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had to postpone their plan.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他们只得推迟计划。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always look for excuses to postpone doing something.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有些人总是找借口拖延办事。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postpone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推迟做某事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postpone...to/until...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postpone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decision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information.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我们等到获得更多信息再做决定吧。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20158" y="3187432"/>
            <a:ext cx="1008539" cy="342130"/>
          </a:xfrm>
          <a:prstGeom prst="rect">
            <a:avLst/>
          </a:prstGeom>
        </p:spPr>
      </p:pic>
    </p:spTree>
    <p:extLst>
      <p:ext uri="{BB962C8B-B14F-4D97-AF65-F5344CB8AC3E}">
        <p14:creationId xmlns:p14="http://schemas.microsoft.com/office/powerpoint/2010/main" val="29081261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98308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postponement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延期；延迟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08273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disaster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postponement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election.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这场灾难导致了地方选举的推迟。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0736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article will form the basis for our discussion.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这篇文章将成为我们讨论的基础。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regular basis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定期地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basis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的基础上；根据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conclusion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scientific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experiments.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我们是在科学实验的基础上得出这个结论的。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63700" y="2064026"/>
            <a:ext cx="1008539" cy="342130"/>
          </a:xfrm>
          <a:prstGeom prst="rect">
            <a:avLst/>
          </a:prstGeom>
        </p:spPr>
      </p:pic>
    </p:spTree>
    <p:extLst>
      <p:ext uri="{BB962C8B-B14F-4D97-AF65-F5344CB8AC3E}">
        <p14:creationId xmlns:p14="http://schemas.microsoft.com/office/powerpoint/2010/main" val="5255975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40768"/>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作为回报</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作为回应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8813;FounderCES"/>
          <p:cNvPicPr/>
          <p:nvPr/>
        </p:nvPicPr>
        <p:blipFill>
          <a:blip r:embed="rId2"/>
          <a:stretch>
            <a:fillRect/>
          </a:stretch>
        </p:blipFill>
        <p:spPr>
          <a:xfrm>
            <a:off x="457280" y="898836"/>
            <a:ext cx="1930188" cy="371046"/>
          </a:xfrm>
          <a:prstGeom prst="rect">
            <a:avLst/>
          </a:prstGeom>
        </p:spPr>
      </p:pic>
      <p:sp>
        <p:nvSpPr>
          <p:cNvPr id="5" name="圆角矩形 4"/>
          <p:cNvSpPr/>
          <p:nvPr/>
        </p:nvSpPr>
        <p:spPr bwMode="auto">
          <a:xfrm>
            <a:off x="334566" y="227369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012672"/>
            <a:ext cx="8469154" cy="503172"/>
          </a:xfrm>
          <a:prstGeom prst="rect">
            <a:avLst/>
          </a:prstGeom>
        </p:spPr>
      </p:pic>
      <p:sp>
        <p:nvSpPr>
          <p:cNvPr id="7" name="内容占位符 1"/>
          <p:cNvSpPr txBox="1">
            <a:spLocks/>
          </p:cNvSpPr>
          <p:nvPr/>
        </p:nvSpPr>
        <p:spPr bwMode="auto">
          <a:xfrm>
            <a:off x="360854" y="2425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当我们帮助别人的时候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我们应该期望得到回报吗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7888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return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show you some picture books.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作为报答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我给你看一些画册。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651576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3"/>
            <a:ext cx="11535215" cy="388303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return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的报答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turn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轮流，依次；反过来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turns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轮流；交替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turns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轮流做某事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return ticket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一张往返票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把某物归还某人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8780621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kindness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他想做点什么事来回报她的好意。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details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我们将依次讨论每一个的细节。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take/taking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他们轮流来照看生病</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母亲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29757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fact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事实上</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其实</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说真的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08616"/>
            <a:ext cx="8469154" cy="503172"/>
          </a:xfrm>
          <a:prstGeom prst="rect">
            <a:avLst/>
          </a:prstGeom>
        </p:spPr>
      </p:pic>
      <p:sp>
        <p:nvSpPr>
          <p:cNvPr id="5"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Britain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我是偶然在英国上</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岸的。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2849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matter of fact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carelessness resulted in his failure.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他的粗心大意导致了失败。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142559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5" cy="2620294"/>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matter of fact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fact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reality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effect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事实上；实际上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事情，问题；事态，情况；困境，麻烦（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matter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）；物质；材料，物品，东西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要紧，有关系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71703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Outwardly she seemed confident but in reality she felt extremely nervous.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表面上看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她显得信心十足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而实际上她紧张得要命。</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effect he’s always revising himself.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实际上他一直在修正着自己。</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Observance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principle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遵守法律对于我们是一个原则</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53409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偶然地</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意外地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508616"/>
            <a:ext cx="8469154" cy="503172"/>
          </a:xfrm>
          <a:prstGeom prst="rect">
            <a:avLst/>
          </a:prstGeom>
        </p:spPr>
      </p:pic>
      <p:sp>
        <p:nvSpPr>
          <p:cNvPr id="6"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Britain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我是偶然在英国上</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岸的。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34566" y="32848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met his old friend by accident in the street.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他在街上偶然遇见了他的老朋友。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17311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90" cy="282929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chance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accident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偶然地；意外地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purpose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design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有目的地；故意地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mistake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happens/chances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某人碰巧做某事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92706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know he did it on purpose to make me angry.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我知道他是故意做那件事让我生</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drop in at my office when you happen to be free.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如果你碰巧有空的话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请到我的办公室来。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01655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honest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说实话</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坦率地说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7" y="1739874"/>
            <a:ext cx="11517800" cy="825030"/>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78852"/>
            <a:ext cx="8469154" cy="503172"/>
          </a:xfrm>
          <a:prstGeom prst="rect">
            <a:avLst/>
          </a:prstGeom>
        </p:spPr>
      </p:pic>
      <p:sp>
        <p:nvSpPr>
          <p:cNvPr id="6" name="内容占位符 1"/>
          <p:cNvSpPr txBox="1">
            <a:spLocks/>
          </p:cNvSpPr>
          <p:nvPr/>
        </p:nvSpPr>
        <p:spPr bwMode="auto">
          <a:xfrm>
            <a:off x="360854" y="18916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说实话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我一分钱也没有。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6088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said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honest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only people who ever ring our home phone are our Baby Boomers parents.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即使如此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老实说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唯一给我们家打电话的人是我们婴儿潮一代的父母。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03782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26506" cy="2620294"/>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honest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对某人坦诚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honest 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某人做某事是诚实的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honestly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说实在地，老实说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诚实，正直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71703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are honest with others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will do the same to you.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如果你对别人真诚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别人也会对你如此。</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might have told me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说实话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你事先应该告诉我呀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parents taught me that honesty was always the best policy.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我父母教导我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诚实永远是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处世的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最佳原则。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23276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00383" cy="275946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268760"/>
                <a:ext cx="11485848" cy="2942537"/>
              </a:xfrm>
            </p:spPr>
            <p:txBody>
              <a:bodyPr/>
              <a:lstStyle/>
              <a:p>
                <a:pPr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a month ago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sailing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towards night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smtClean="0">
                                <a:solidFill>
                                  <a:srgbClr val="00BAF1"/>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𝐈</m:t>
                            </m:r>
                            <m:r>
                              <a:rPr lang="en-US" altLang="zh-CN" b="1" i="1" smtClean="0">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e>
                        </m:bar>
                      </m:e>
                      <m:lim>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主语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𝐟𝐨𝐮𝐧𝐝</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谓语</m:t>
                        </m:r>
                      </m:lim>
                    </m:limLow>
                  </m:oMath>
                </a14:m>
                <a:r>
                  <a:rPr lang="en-US" altLang="zh-CN" b="1"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𝐦𝐲𝐬𝐞𝐥𝐟</m:t>
                            </m:r>
                          </m:e>
                        </m:bar>
                      </m:e>
                      <m:lim>
                        <m:r>
                          <m:rPr>
                            <m:nor/>
                          </m:rPr>
                          <a:rPr lang="zh-CN"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宾语</m:t>
                        </m:r>
                      </m:lim>
                    </m:limLow>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𝐜𝐚𝐫𝐫𝐢𝐞𝐝</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𝐨𝐮𝐭</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𝐬𝐞𝐚</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𝐛𝐲</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a</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strong</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wind</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宾补</m:t>
                        </m:r>
                      </m:lim>
                    </m:limLow>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大约一个月以前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我在海上航行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傍晚时分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我发现自己被一股强风刮到了海上。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268760"/>
                <a:ext cx="11485848" cy="2942537"/>
              </a:xfrm>
              <a:blipFill>
                <a:blip r:embed="rId3"/>
                <a:stretch>
                  <a:fillRect l="-796" r="-47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349018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0381" cy="317764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基础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为据点；把（</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总部等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base...on/upon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based on/upon ...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为基础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basic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基础的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basically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基本上；总的来说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9269229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在句中接复合宾语，宾语是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myself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，宾语补足语是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carried out to sea by a strong wind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，宾语和宾语补足语构成被动关系。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 oneself...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发现自己处于某种境地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，而且含有一种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在不知不觉中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后的宾语补足语除了用过去分词充当外，还可用现在分词（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）、形容词、介词短语等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myself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我发现自己多年来从未玩得这样开心过。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28414862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26506" cy="389174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4" name="内容占位符 8"/>
              <p:cNvSpPr>
                <a:spLocks noGrp="1"/>
              </p:cNvSpPr>
              <p:nvPr>
                <p:ph idx="1"/>
              </p:nvPr>
            </p:nvSpPr>
            <p:spPr>
              <a:xfrm>
                <a:off x="360854" y="1268760"/>
                <a:ext cx="11485848" cy="351551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＋宾语＋宾语补足语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结构形式归纳：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find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现在分词（表示主动、进行）</m:t>
                              </m:r>
                            </m:e>
                          </m:mr>
                          <m:mr>
                            <m:e>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过去分词（表示被动、完成）</m:t>
                              </m:r>
                            </m:e>
                          </m:mr>
                          <m:mr>
                            <m:e>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形容词</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介词短语</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find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是形式宾语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是真正的宾语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8"/>
              <p:cNvSpPr>
                <a:spLocks noGrp="1" noRot="1" noChangeAspect="1" noMove="1" noResize="1" noEditPoints="1" noAdjustHandles="1" noChangeArrowheads="1" noChangeShapeType="1" noTextEdit="1"/>
              </p:cNvSpPr>
              <p:nvPr>
                <p:ph idx="1"/>
              </p:nvPr>
            </p:nvSpPr>
            <p:spPr>
              <a:xfrm>
                <a:off x="360854" y="1268760"/>
                <a:ext cx="11485848" cy="3515514"/>
              </a:xfrm>
              <a:blipFill>
                <a:blip r:embed="rId2"/>
                <a:stretch>
                  <a:fillRect l="-796" b="-3120"/>
                </a:stretch>
              </a:blipFill>
            </p:spPr>
            <p:txBody>
              <a:bodyPr/>
              <a:lstStyle/>
              <a:p>
                <a:r>
                  <a:rPr lang="zh-CN" altLang="en-US">
                    <a:noFill/>
                  </a:rPr>
                  <a:t> </a:t>
                </a:r>
              </a:p>
            </p:txBody>
          </p:sp>
        </mc:Fallback>
      </mc:AlternateContent>
      <p:pic>
        <p:nvPicPr>
          <p:cNvPr id="5" name="知识拓展.EPS" descr="id:2147488539;FounderCES"/>
          <p:cNvPicPr/>
          <p:nvPr/>
        </p:nvPicPr>
        <p:blipFill>
          <a:blip r:embed="rId3"/>
          <a:stretch>
            <a:fillRect/>
          </a:stretch>
        </p:blipFill>
        <p:spPr>
          <a:xfrm>
            <a:off x="474697" y="902632"/>
            <a:ext cx="2103039" cy="372975"/>
          </a:xfrm>
          <a:prstGeom prst="rect">
            <a:avLst/>
          </a:prstGeom>
        </p:spPr>
      </p:pic>
    </p:spTree>
    <p:extLst>
      <p:ext uri="{BB962C8B-B14F-4D97-AF65-F5344CB8AC3E}">
        <p14:creationId xmlns:p14="http://schemas.microsoft.com/office/powerpoint/2010/main" val="7939866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arrived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当他到达时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他发现所有的工作都完成了。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wife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sofa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一回到家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他发现妻子正坐在沙发上等着他。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59839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7" y="1006434"/>
            <a:ext cx="11509090" cy="1371006"/>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158213"/>
            <a:ext cx="11485848" cy="1130246"/>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it was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ship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brought you to England.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是那条船把你带到了英国。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43696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这是一个强调句。强调的是主语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ship</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后，句子结构仍完整。例如：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John’s success has nothing to do with good luck. It is years of hard work that has made him what he is today.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约翰的成功与好运无关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是多年的艰苦努力使他成为今天的样子。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2"/>
          <a:stretch>
            <a:fillRect/>
          </a:stretch>
        </p:blipFill>
        <p:spPr>
          <a:xfrm>
            <a:off x="446239" y="2614548"/>
            <a:ext cx="1008539" cy="342130"/>
          </a:xfrm>
          <a:prstGeom prst="rect">
            <a:avLst/>
          </a:prstGeom>
        </p:spPr>
      </p:pic>
    </p:spTree>
    <p:extLst>
      <p:ext uri="{BB962C8B-B14F-4D97-AF65-F5344CB8AC3E}">
        <p14:creationId xmlns:p14="http://schemas.microsoft.com/office/powerpoint/2010/main" val="2578224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383078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It is/was...that...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基本结构为：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（若被强调部分是人，可用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；若被强调部分是其他时，一般用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强调句的一般疑问句句型：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1075151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90" cy="282929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强调句的特殊疑问句句型：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疑问词＋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not...until...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句型中的时间状语进行强调时的句型：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until...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＋其他成分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0406349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vigour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vitality.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是想象力使世界丰富多彩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充满生机和活力。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lonely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island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saved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船沉了一个月后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他是在一个荒岛上得救的吗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not until he entered the classroom that he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he had forgotten to do the homework.</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直到他走进教室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他才意识到他忘记做作业了。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2774811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34567" y="1006434"/>
            <a:ext cx="11517799" cy="839783"/>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内容占位符 1"/>
          <p:cNvSpPr>
            <a:spLocks noGrp="1"/>
          </p:cNvSpPr>
          <p:nvPr>
            <p:ph idx="1"/>
          </p:nvPr>
        </p:nvSpPr>
        <p:spPr>
          <a:xfrm>
            <a:off x="360854" y="1158213"/>
            <a:ext cx="11485848" cy="576248"/>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was about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get the letter.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我正要去拿信呢。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916832"/>
            <a:ext cx="1156118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about to do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正要做某事，马上要做某事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，说话与动作发生时间距离很近，故后面不可跟表示将来时间的状语，如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once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immediately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to do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后还常跟</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从句，构成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was about to do sth when sth happened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某人正要做某事，这时突然发生了某事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句式，此句式相当于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was on the point of doing sth when sth happened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，两者可互换使用。例如：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about to set off when she dropped in.</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on the point of setting off when she dropped in.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我刚要动身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这时她来访了。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8918;FounderCES"/>
          <p:cNvPicPr/>
          <p:nvPr/>
        </p:nvPicPr>
        <p:blipFill>
          <a:blip r:embed="rId2"/>
          <a:stretch>
            <a:fillRect/>
          </a:stretch>
        </p:blipFill>
        <p:spPr>
          <a:xfrm>
            <a:off x="446239" y="2094419"/>
            <a:ext cx="1008539" cy="342130"/>
          </a:xfrm>
          <a:prstGeom prst="rect">
            <a:avLst/>
          </a:prstGeom>
        </p:spPr>
      </p:pic>
    </p:spTree>
    <p:extLst>
      <p:ext uri="{BB962C8B-B14F-4D97-AF65-F5344CB8AC3E}">
        <p14:creationId xmlns:p14="http://schemas.microsoft.com/office/powerpoint/2010/main" val="243110104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1479471"/>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just done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刚做过某事这时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正在做某事这时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3520376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Discovering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Useful</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Structures</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Viewing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Talking</a:t>
            </a:r>
            <a:endParaRPr lang="zh-CN" altLang="en-US" dirty="0"/>
          </a:p>
        </p:txBody>
      </p:sp>
      <p:sp>
        <p:nvSpPr>
          <p:cNvPr id="3" name="内容占位符 1"/>
          <p:cNvSpPr txBox="1">
            <a:spLocks/>
          </p:cNvSpPr>
          <p:nvPr/>
        </p:nvSpPr>
        <p:spPr bwMode="auto">
          <a:xfrm>
            <a:off x="360854" y="189666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intention</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打算</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计划</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意图</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目的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484784"/>
            <a:ext cx="1930188" cy="385473"/>
          </a:xfrm>
          <a:prstGeom prst="rect">
            <a:avLst/>
          </a:prstGeom>
        </p:spPr>
      </p:pic>
      <p:sp>
        <p:nvSpPr>
          <p:cNvPr id="5" name="圆角矩形 4"/>
          <p:cNvSpPr/>
          <p:nvPr/>
        </p:nvSpPr>
        <p:spPr bwMode="auto">
          <a:xfrm>
            <a:off x="334567" y="2828702"/>
            <a:ext cx="11517800" cy="81632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567680"/>
            <a:ext cx="8469154" cy="503172"/>
          </a:xfrm>
          <a:prstGeom prst="rect">
            <a:avLst/>
          </a:prstGeom>
        </p:spPr>
      </p:pic>
      <p:sp>
        <p:nvSpPr>
          <p:cNvPr id="7" name="内容占位符 1"/>
          <p:cNvSpPr txBox="1">
            <a:spLocks/>
          </p:cNvSpPr>
          <p:nvPr/>
        </p:nvSpPr>
        <p:spPr bwMode="auto">
          <a:xfrm>
            <a:off x="360854" y="298048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331671" y="882366"/>
            <a:ext cx="1209381" cy="437126"/>
          </a:xfrm>
          <a:prstGeom prst="rect">
            <a:avLst/>
          </a:prstGeom>
        </p:spPr>
      </p:pic>
      <p:pic>
        <p:nvPicPr>
          <p:cNvPr id="9" name="图片 8"/>
          <p:cNvPicPr>
            <a:picLocks noChangeAspect="1"/>
          </p:cNvPicPr>
          <p:nvPr/>
        </p:nvPicPr>
        <p:blipFill>
          <a:blip r:embed="rId5">
            <a:clrChange>
              <a:clrFrom>
                <a:srgbClr val="FFFFFF"/>
              </a:clrFrom>
              <a:clrTo>
                <a:srgbClr val="FFFFFF">
                  <a:alpha val="0"/>
                </a:srgbClr>
              </a:clrTo>
            </a:clrChange>
          </a:blip>
          <a:stretch>
            <a:fillRect/>
          </a:stretch>
        </p:blipFill>
        <p:spPr>
          <a:xfrm>
            <a:off x="10620220" y="836712"/>
            <a:ext cx="1238523" cy="444411"/>
          </a:xfrm>
          <a:prstGeom prst="rect">
            <a:avLst/>
          </a:prstGeom>
        </p:spPr>
      </p:pic>
    </p:spTree>
    <p:extLst>
      <p:ext uri="{BB962C8B-B14F-4D97-AF65-F5344CB8AC3E}">
        <p14:creationId xmlns:p14="http://schemas.microsoft.com/office/powerpoint/2010/main" val="4001706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opinion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你的观点应该以事实为依据。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指具体的基础，如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base of the Pyramid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指抽象的基础，如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basis of our friendship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8546;FounderCES"/>
          <p:cNvPicPr/>
          <p:nvPr/>
        </p:nvPicPr>
        <p:blipFill>
          <a:blip r:embed="rId2"/>
          <a:stretch>
            <a:fillRect/>
          </a:stretch>
        </p:blipFill>
        <p:spPr>
          <a:xfrm>
            <a:off x="448571" y="1413682"/>
            <a:ext cx="1930188" cy="449973"/>
          </a:xfrm>
          <a:prstGeom prst="rect">
            <a:avLst/>
          </a:prstGeom>
        </p:spPr>
      </p:pic>
    </p:spTree>
    <p:extLst>
      <p:ext uri="{BB962C8B-B14F-4D97-AF65-F5344CB8AC3E}">
        <p14:creationId xmlns:p14="http://schemas.microsoft.com/office/powerpoint/2010/main" val="14688966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1"/>
          <p:cNvSpPr txBox="1">
            <a:spLocks/>
          </p:cNvSpPr>
          <p:nvPr/>
        </p:nvSpPr>
        <p:spPr bwMode="auto">
          <a:xfrm>
            <a:off x="360854" y="764704"/>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left England with the intention of travelling in Africa.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他离开英格兰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打算去非洲旅行。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original intention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初衷；原始意图</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good intention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好意地；好心</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intention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无意地；非故意地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intention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故意；有意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TS8.EPS" descr="id:2147488532;FounderCES"/>
          <p:cNvPicPr/>
          <p:nvPr/>
        </p:nvPicPr>
        <p:blipFill>
          <a:blip r:embed="rId2"/>
          <a:stretch>
            <a:fillRect/>
          </a:stretch>
        </p:blipFill>
        <p:spPr>
          <a:xfrm>
            <a:off x="446283" y="2073901"/>
            <a:ext cx="1008539" cy="342130"/>
          </a:xfrm>
          <a:prstGeom prst="rect">
            <a:avLst/>
          </a:prstGeom>
        </p:spPr>
      </p:pic>
    </p:spTree>
    <p:extLst>
      <p:ext uri="{BB962C8B-B14F-4D97-AF65-F5344CB8AC3E}">
        <p14:creationId xmlns:p14="http://schemas.microsoft.com/office/powerpoint/2010/main" val="5127554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26506" cy="309926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打算，想要；意指，意思是；准备，预留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intend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intend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希望有或接到；打算成为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intended to do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打算做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intended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专门为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42150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intend to take full advantage of this trip to buy the things we need.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我打算充分利用这次旅行来购买我们需要的物品。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industry.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这笔钱是准备用于发展旅游业的。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88230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extent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程度</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限度</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大小</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范围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7" y="1713748"/>
            <a:ext cx="11517800" cy="851156"/>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52726"/>
            <a:ext cx="8469154" cy="503172"/>
          </a:xfrm>
          <a:prstGeom prst="rect">
            <a:avLst/>
          </a:prstGeom>
        </p:spPr>
      </p:pic>
      <p:sp>
        <p:nvSpPr>
          <p:cNvPr id="6" name="内容占位符 1"/>
          <p:cNvSpPr txBox="1">
            <a:spLocks/>
          </p:cNvSpPr>
          <p:nvPr/>
        </p:nvSpPr>
        <p:spPr bwMode="auto">
          <a:xfrm>
            <a:off x="360854" y="186552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他们也许能在某种程度上有所帮助。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57516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difficult to assess the extent of the damage.</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很难评估损害的程度。</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can’t see the full extent of the beach from here.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你从这里看不到海滩的全貌。</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74152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程度；在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程度上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 certain extent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在一定程度上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 large/great extent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在很大程度上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在某种程度上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我们应该对这次事故负责。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81118" y="940620"/>
            <a:ext cx="1008539" cy="342130"/>
          </a:xfrm>
          <a:prstGeom prst="rect">
            <a:avLst/>
          </a:prstGeom>
        </p:spPr>
      </p:pic>
    </p:spTree>
    <p:extLst>
      <p:ext uri="{BB962C8B-B14F-4D97-AF65-F5344CB8AC3E}">
        <p14:creationId xmlns:p14="http://schemas.microsoft.com/office/powerpoint/2010/main" val="42137134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pursue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追求</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致力于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08616"/>
            <a:ext cx="8469154" cy="503172"/>
          </a:xfrm>
          <a:prstGeom prst="rect">
            <a:avLst/>
          </a:prstGeom>
        </p:spPr>
      </p:pic>
      <p:sp>
        <p:nvSpPr>
          <p:cNvPr id="5"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pursue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actress.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莉莉决定在纽约定居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追求她当演员的梦想。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7018758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pursue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我们所有的梦想都能成为现实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只要我们有勇气去追求它们。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pursue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追赶某人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pursue one’s dream/aim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追逐某人的梦想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wishes to pursue a medical career.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她希望从事医学工作。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denied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afraid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pursue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如果你最初的要求被拒绝了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不要害怕去追问这件事情。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pursued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stolen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她追赶那个偷了一女士钱包</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男子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63701" y="2055317"/>
            <a:ext cx="1008539" cy="342130"/>
          </a:xfrm>
          <a:prstGeom prst="rect">
            <a:avLst/>
          </a:prstGeom>
        </p:spPr>
      </p:pic>
    </p:spTree>
    <p:extLst>
      <p:ext uri="{BB962C8B-B14F-4D97-AF65-F5344CB8AC3E}">
        <p14:creationId xmlns:p14="http://schemas.microsoft.com/office/powerpoint/2010/main" val="64209047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26506" cy="95695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pursuit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追赶，追求；事业；消遣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80737766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hesitate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犹豫</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迟疑</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顾虑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Henry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为什么店主认为亨利对付账犹豫不决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17910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telephone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Catherine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hesitated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电话响了。凯瑟琳迟疑着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考虑是否接听。</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hesitate about/over/at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对某事感到犹豫不决</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hesitate to do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对做某事感到犹豫不决</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contact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information.</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如果你需要更多资料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尽管来找我。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54993" y="4441466"/>
            <a:ext cx="1008539" cy="342130"/>
          </a:xfrm>
          <a:prstGeom prst="rect">
            <a:avLst/>
          </a:prstGeom>
        </p:spPr>
      </p:pic>
    </p:spTree>
    <p:extLst>
      <p:ext uri="{BB962C8B-B14F-4D97-AF65-F5344CB8AC3E}">
        <p14:creationId xmlns:p14="http://schemas.microsoft.com/office/powerpoint/2010/main" val="422137343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374370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迟疑的；犹豫的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hesitant about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）某事犹豫不决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踌躇；犹豫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hesitation in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对做某事犹豫不决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no hesitation in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毫不犹豫做某事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hesitation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毫不犹豫地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48411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would have no hesitation in declining the job.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我会毫不犹豫地拒绝这份工作。</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hesitation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他毫不犹豫地接受了她的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891396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6876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以防</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以防万一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8813;FounderCES"/>
          <p:cNvPicPr/>
          <p:nvPr/>
        </p:nvPicPr>
        <p:blipFill>
          <a:blip r:embed="rId2"/>
          <a:stretch>
            <a:fillRect/>
          </a:stretch>
        </p:blipFill>
        <p:spPr>
          <a:xfrm>
            <a:off x="474697" y="890127"/>
            <a:ext cx="1930188" cy="371046"/>
          </a:xfrm>
          <a:prstGeom prst="rect">
            <a:avLst/>
          </a:prstGeom>
        </p:spPr>
      </p:pic>
      <p:sp>
        <p:nvSpPr>
          <p:cNvPr id="5" name="圆角矩形 4"/>
          <p:cNvSpPr/>
          <p:nvPr/>
        </p:nvSpPr>
        <p:spPr bwMode="auto">
          <a:xfrm>
            <a:off x="334566" y="227369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012672"/>
            <a:ext cx="8469154" cy="503172"/>
          </a:xfrm>
          <a:prstGeom prst="rect">
            <a:avLst/>
          </a:prstGeom>
        </p:spPr>
      </p:pic>
      <p:sp>
        <p:nvSpPr>
          <p:cNvPr id="7" name="内容占位符 1"/>
          <p:cNvSpPr txBox="1">
            <a:spLocks/>
          </p:cNvSpPr>
          <p:nvPr/>
        </p:nvSpPr>
        <p:spPr bwMode="auto">
          <a:xfrm>
            <a:off x="360854" y="2425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abroad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如果你出国旅行时遇到这种情况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你应该怎么办</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had better give him a call in case he forgets it.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你最好给他打个电话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以防他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忘记。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4763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apologise</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道歉</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谢罪</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Zheng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apologised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王政向陈道歉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因为他不能给她更多的钱。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20698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apologise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但我真心希望能够找到那个人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这样我就能向他道歉了。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apologise to sb for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）某事向某人道歉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apologise to sb</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向某人道歉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63701" y="4524889"/>
            <a:ext cx="1008539" cy="342130"/>
          </a:xfrm>
          <a:prstGeom prst="rect">
            <a:avLst/>
          </a:prstGeom>
        </p:spPr>
      </p:pic>
    </p:spTree>
    <p:extLst>
      <p:ext uri="{BB962C8B-B14F-4D97-AF65-F5344CB8AC3E}">
        <p14:creationId xmlns:p14="http://schemas.microsoft.com/office/powerpoint/2010/main" val="223191552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3325688"/>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case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万一；在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情形时；如果发生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this/that case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那种情况下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any case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无论如何；不管怎样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no case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在任何情况下都不（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位于句首时倒装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often the case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这是常有的事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54733255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glass.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如发生火灾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请打碎玻璃。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不管怎样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我们都要经过你家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所以我们会送你回去。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无论如何我们不会原谅他那件事。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hands-on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himself.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和大多数情况一样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这位实验室主任不亲自动手做实验。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39378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26507" cy="144333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633384"/>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afraid I disagree. They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shouldn’t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making a bet on him.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我恐怕不同意。他们不该在他身上下赌注。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979340"/>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本句考查了情态动词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的用法。情态动词可以表示能力、许可、必要性、可能性、责任和义务、建议、要求和打算等。</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表示责任和义务，意为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；表示推测，指有一定根据的推测，意为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按道理应该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；表示惊讶，意为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竟会，居然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my opinion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measures should be taken to protect traditional culture effectively.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在我看来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应该采取一些措施来有效地保护传统文化。</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3"/>
          <a:stretch>
            <a:fillRect/>
          </a:stretch>
        </p:blipFill>
        <p:spPr>
          <a:xfrm>
            <a:off x="446239" y="3156927"/>
            <a:ext cx="1008539" cy="342130"/>
          </a:xfrm>
          <a:prstGeom prst="rect">
            <a:avLst/>
          </a:prstGeom>
        </p:spPr>
      </p:pic>
    </p:spTree>
    <p:extLst>
      <p:ext uri="{BB962C8B-B14F-4D97-AF65-F5344CB8AC3E}">
        <p14:creationId xmlns:p14="http://schemas.microsoft.com/office/powerpoint/2010/main" val="65297764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your smoke detector is working properly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red light should be on.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如果你的烟雾报警器正常运转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红灯应该亮着。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strange that he should have taken the books without the owner’s permission.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真奇怪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他竟然未经主人许可就拿走了书。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21829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for</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Writing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Video</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Time</a:t>
            </a:r>
            <a:endParaRPr lang="zh-CN" altLang="en-US" dirty="0"/>
          </a:p>
        </p:txBody>
      </p:sp>
      <p:sp>
        <p:nvSpPr>
          <p:cNvPr id="3" name="内容占位符 1"/>
          <p:cNvSpPr txBox="1">
            <a:spLocks/>
          </p:cNvSpPr>
          <p:nvPr/>
        </p:nvSpPr>
        <p:spPr bwMode="auto">
          <a:xfrm>
            <a:off x="360854" y="186263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manner</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举止</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行为方式</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方法</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pl</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礼貌</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礼仪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450760"/>
            <a:ext cx="1930188" cy="385473"/>
          </a:xfrm>
          <a:prstGeom prst="rect">
            <a:avLst/>
          </a:prstGeom>
        </p:spPr>
      </p:pic>
      <p:sp>
        <p:nvSpPr>
          <p:cNvPr id="5" name="圆角矩形 4"/>
          <p:cNvSpPr/>
          <p:nvPr/>
        </p:nvSpPr>
        <p:spPr bwMode="auto">
          <a:xfrm>
            <a:off x="334566" y="2925492"/>
            <a:ext cx="11509091" cy="80761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664471"/>
            <a:ext cx="8469154" cy="503172"/>
          </a:xfrm>
          <a:prstGeom prst="rect">
            <a:avLst/>
          </a:prstGeom>
        </p:spPr>
      </p:pic>
      <p:sp>
        <p:nvSpPr>
          <p:cNvPr id="7" name="内容占位符 1"/>
          <p:cNvSpPr txBox="1">
            <a:spLocks/>
          </p:cNvSpPr>
          <p:nvPr/>
        </p:nvSpPr>
        <p:spPr bwMode="auto">
          <a:xfrm>
            <a:off x="360854" y="307727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manner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态度粗鲁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你找那个人。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73310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manners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modest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与朋友相处时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你要注意个人礼貌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要谦虚和诚实。</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a...manner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a/the manner of...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以一种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manner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some way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 certain extent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在一定程度上</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this manner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this way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用这种方式</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8.EPS" descr="id:2147488532;FounderCES"/>
          <p:cNvPicPr/>
          <p:nvPr/>
        </p:nvPicPr>
        <p:blipFill>
          <a:blip r:embed="rId4"/>
          <a:stretch>
            <a:fillRect/>
          </a:stretch>
        </p:blipFill>
        <p:spPr>
          <a:xfrm>
            <a:off x="454992" y="5051020"/>
            <a:ext cx="1008539" cy="342130"/>
          </a:xfrm>
          <a:prstGeom prst="rect">
            <a:avLst/>
          </a:prstGeom>
        </p:spPr>
      </p:pic>
      <p:pic>
        <p:nvPicPr>
          <p:cNvPr id="10" name="图片 9"/>
          <p:cNvPicPr>
            <a:picLocks noChangeAspect="1"/>
          </p:cNvPicPr>
          <p:nvPr/>
        </p:nvPicPr>
        <p:blipFill>
          <a:blip r:embed="rId5">
            <a:clrChange>
              <a:clrFrom>
                <a:srgbClr val="FFFFFF"/>
              </a:clrFrom>
              <a:clrTo>
                <a:srgbClr val="FFFFFF">
                  <a:alpha val="0"/>
                </a:srgbClr>
              </a:clrTo>
            </a:clrChange>
          </a:blip>
          <a:stretch>
            <a:fillRect/>
          </a:stretch>
        </p:blipFill>
        <p:spPr>
          <a:xfrm>
            <a:off x="331671" y="882366"/>
            <a:ext cx="1209381" cy="437126"/>
          </a:xfrm>
          <a:prstGeom prst="rect">
            <a:avLst/>
          </a:prstGeom>
        </p:spPr>
      </p:pic>
      <p:pic>
        <p:nvPicPr>
          <p:cNvPr id="11" name="图片 10"/>
          <p:cNvPicPr>
            <a:picLocks noChangeAspect="1"/>
          </p:cNvPicPr>
          <p:nvPr/>
        </p:nvPicPr>
        <p:blipFill>
          <a:blip r:embed="rId6">
            <a:clrChange>
              <a:clrFrom>
                <a:srgbClr val="FFFFFF"/>
              </a:clrFrom>
              <a:clrTo>
                <a:srgbClr val="FFFFFF">
                  <a:alpha val="0"/>
                </a:srgbClr>
              </a:clrTo>
            </a:clrChange>
          </a:blip>
          <a:stretch>
            <a:fillRect/>
          </a:stretch>
        </p:blipFill>
        <p:spPr>
          <a:xfrm>
            <a:off x="10620220" y="836712"/>
            <a:ext cx="1238523" cy="444411"/>
          </a:xfrm>
          <a:prstGeom prst="rect">
            <a:avLst/>
          </a:prstGeom>
        </p:spPr>
      </p:pic>
    </p:spTree>
    <p:extLst>
      <p:ext uri="{BB962C8B-B14F-4D97-AF65-F5344CB8AC3E}">
        <p14:creationId xmlns:p14="http://schemas.microsoft.com/office/powerpoint/2010/main" val="22348012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good/bad manners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做某事是有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没礼貌的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table manners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餐桌礼仪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smiled again in a friendly manner.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她又友好地笑了笑。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best to approach the person in this manner.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用这种方式和此人接洽是最好的。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bad manners to talk with your mouth full.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嘴里塞满了东西跟人说话是不</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礼</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118191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broad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宽阔的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广阔的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广泛的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39874"/>
            <a:ext cx="11500383" cy="825030"/>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78852"/>
            <a:ext cx="8469154" cy="503172"/>
          </a:xfrm>
          <a:prstGeom prst="rect">
            <a:avLst/>
          </a:prstGeom>
        </p:spPr>
      </p:pic>
      <p:sp>
        <p:nvSpPr>
          <p:cNvPr id="5" name="内容占位符 1"/>
          <p:cNvSpPr txBox="1">
            <a:spLocks/>
          </p:cNvSpPr>
          <p:nvPr/>
        </p:nvSpPr>
        <p:spPr bwMode="auto">
          <a:xfrm>
            <a:off x="360854" y="18916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带着灿烂的微笑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65298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government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policies.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政府的政策得到了广泛的支持。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 broad smile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带着灿烂的微笑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 support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广泛的支持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男孩带着灿烂的微笑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向他母亲走来。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63701" y="3361291"/>
            <a:ext cx="1008539" cy="342130"/>
          </a:xfrm>
          <a:prstGeom prst="rect">
            <a:avLst/>
          </a:prstGeom>
        </p:spPr>
      </p:pic>
    </p:spTree>
    <p:extLst>
      <p:ext uri="{BB962C8B-B14F-4D97-AF65-F5344CB8AC3E}">
        <p14:creationId xmlns:p14="http://schemas.microsoft.com/office/powerpoint/2010/main" val="39683765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6" cy="152301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broaden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变宽；增长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broaden one’s view/horizons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开拓视野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5867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view.</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在大城市工作的一年帮助他开阔了视野。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7851721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willing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愿意</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乐意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老板为什么愿意等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亨利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付款等很长时间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0698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weekend.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当你回来的时候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我们的同学和我都愿意在周末帮你补课。</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willing to do 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愿意或乐意做某事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46284" y="5047403"/>
            <a:ext cx="1008539" cy="342130"/>
          </a:xfrm>
          <a:prstGeom prst="rect">
            <a:avLst/>
          </a:prstGeom>
        </p:spPr>
      </p:pic>
    </p:spTree>
    <p:extLst>
      <p:ext uri="{BB962C8B-B14F-4D97-AF65-F5344CB8AC3E}">
        <p14:creationId xmlns:p14="http://schemas.microsoft.com/office/powerpoint/2010/main" val="331982298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205423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unwilling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不乐意的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unwilling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不愿意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不乐意做某事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willingness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乐意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1349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selfish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unkind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unwilling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玛丽很自私且不友善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这就是我不愿和她交朋友的原因。</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willingness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在我们会晤期间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他提及了合作的意愿。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2407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3"/>
            <a:ext cx="11535215" cy="441426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an apology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）某事向某人道歉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apology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）某事而应向某人道歉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apology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）某事向某人道歉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 of apologies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深感内疚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written apology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向某人作出书面道歉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letter of apology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一封致歉信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92324957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maintain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维持</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保持</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维修</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保养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751179"/>
            <a:ext cx="11509091" cy="196585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90158"/>
            <a:ext cx="8469154" cy="503172"/>
          </a:xfrm>
          <a:prstGeom prst="rect">
            <a:avLst/>
          </a:prstGeom>
        </p:spPr>
      </p:pic>
      <p:sp>
        <p:nvSpPr>
          <p:cNvPr id="6" name="内容占位符 1"/>
          <p:cNvSpPr txBox="1">
            <a:spLocks/>
          </p:cNvSpPr>
          <p:nvPr/>
        </p:nvSpPr>
        <p:spPr bwMode="auto">
          <a:xfrm>
            <a:off x="360854" y="190295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maintain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relationship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ambassador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他想和大使保持良好的关系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以防别人发现他实际上有多穷。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737729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government struggled to maintain law and order.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政府努力维持治安。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maintain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balance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保持平衡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maintain a friendship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维持友谊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maintain one’s strength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保持体力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maintain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relaxation.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我们应该在学习和娱乐之间保持平衡。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37575" y="1480552"/>
            <a:ext cx="1008539" cy="342130"/>
          </a:xfrm>
          <a:prstGeom prst="rect">
            <a:avLst/>
          </a:prstGeom>
        </p:spPr>
      </p:pic>
    </p:spTree>
    <p:extLst>
      <p:ext uri="{BB962C8B-B14F-4D97-AF65-F5344CB8AC3E}">
        <p14:creationId xmlns:p14="http://schemas.microsoft.com/office/powerpoint/2010/main" val="90000226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permission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准许</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许可</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批准</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许可证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31165"/>
            <a:ext cx="11474257" cy="8337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70144"/>
            <a:ext cx="8469154" cy="503172"/>
          </a:xfrm>
          <a:prstGeom prst="rect">
            <a:avLst/>
          </a:prstGeom>
        </p:spPr>
      </p:pic>
      <p:sp>
        <p:nvSpPr>
          <p:cNvPr id="5" name="内容占位符 1"/>
          <p:cNvSpPr txBox="1">
            <a:spLocks/>
          </p:cNvSpPr>
          <p:nvPr/>
        </p:nvSpPr>
        <p:spPr bwMode="auto">
          <a:xfrm>
            <a:off x="360854" y="1882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permission.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非常乐意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如果您准许的话。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603043"/>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rushed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permission.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一得到父亲的许可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这个男孩就急急忙忙地跑出去了。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republishing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permission.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经过他的允许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我在这里将它重新发表。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one’s permission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获得某人允许</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permission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being permitted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未经许可</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 for permission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请求允许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81118" y="4434755"/>
            <a:ext cx="1008539" cy="342130"/>
          </a:xfrm>
          <a:prstGeom prst="rect">
            <a:avLst/>
          </a:prstGeom>
        </p:spPr>
      </p:pic>
    </p:spTree>
    <p:extLst>
      <p:ext uri="{BB962C8B-B14F-4D97-AF65-F5344CB8AC3E}">
        <p14:creationId xmlns:p14="http://schemas.microsoft.com/office/powerpoint/2010/main" val="177117532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17799" cy="321247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许可；允许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许可证；执照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允许某人做某事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weather/time permitting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weather/time permits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时间允许的话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driving permit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一个驾驶执照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240250281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除非你有许可证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否则不允许在这儿停车。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are not to leave your station without permission.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未经允许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不得离开岗位。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permit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用作不及物动词，可表示时间、条件、天气等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允许的话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，此时常用于独立主格结构，即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名词＋现在分词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，在句中作状语，相当于条件状语从句。例如：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permitting/If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tomorrow</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天气允许的话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他们明天将会去海滩出游。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4.EPS" descr="id:2147488806;FounderCES"/>
          <p:cNvPicPr/>
          <p:nvPr/>
        </p:nvPicPr>
        <p:blipFill>
          <a:blip r:embed="rId2"/>
          <a:stretch>
            <a:fillRect/>
          </a:stretch>
        </p:blipFill>
        <p:spPr>
          <a:xfrm>
            <a:off x="472521" y="2597744"/>
            <a:ext cx="1008383" cy="342077"/>
          </a:xfrm>
          <a:prstGeom prst="rect">
            <a:avLst/>
          </a:prstGeom>
        </p:spPr>
      </p:pic>
    </p:spTree>
    <p:extLst>
      <p:ext uri="{BB962C8B-B14F-4D97-AF65-F5344CB8AC3E}">
        <p14:creationId xmlns:p14="http://schemas.microsoft.com/office/powerpoint/2010/main" val="342655184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case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既然那样</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假使那样的话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8813;FounderCES"/>
          <p:cNvPicPr/>
          <p:nvPr/>
        </p:nvPicPr>
        <p:blipFill>
          <a:blip r:embed="rId2"/>
          <a:stretch>
            <a:fillRect/>
          </a:stretch>
        </p:blipFill>
        <p:spPr>
          <a:xfrm>
            <a:off x="474697" y="881419"/>
            <a:ext cx="1930188" cy="371046"/>
          </a:xfrm>
          <a:prstGeom prst="rect">
            <a:avLst/>
          </a:prstGeom>
        </p:spPr>
      </p:pic>
      <p:sp>
        <p:nvSpPr>
          <p:cNvPr id="4" name="圆角矩形 3"/>
          <p:cNvSpPr/>
          <p:nvPr/>
        </p:nvSpPr>
        <p:spPr bwMode="auto">
          <a:xfrm>
            <a:off x="334567" y="2298520"/>
            <a:ext cx="11517800" cy="842448"/>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3"/>
          <a:stretch>
            <a:fillRect/>
          </a:stretch>
        </p:blipFill>
        <p:spPr>
          <a:xfrm>
            <a:off x="3386692" y="2037498"/>
            <a:ext cx="8469154" cy="503172"/>
          </a:xfrm>
          <a:prstGeom prst="rect">
            <a:avLst/>
          </a:prstGeom>
        </p:spPr>
      </p:pic>
      <p:sp>
        <p:nvSpPr>
          <p:cNvPr id="6" name="内容占位符 1"/>
          <p:cNvSpPr txBox="1">
            <a:spLocks/>
          </p:cNvSpPr>
          <p:nvPr/>
        </p:nvSpPr>
        <p:spPr bwMode="auto">
          <a:xfrm>
            <a:off x="360854" y="245029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既然那样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那就没问题了。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0698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that case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both convenient and economical to buy books according to the ratings.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在那种情况下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根据评分购买书籍既方便又经济。</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that case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would prefer the more expensive option.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那样的话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我们宁愿选择更贵的方案。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336759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26507" cy="144333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633384"/>
            <a:ext cx="11485848" cy="1130246"/>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thinking that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never would I hold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such a note as this...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记得当时我以为我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永远不会握着这样一张钞票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27791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 would I hold”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是一个倒装句。否定副词位于句首，句子要部分倒装。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seldom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only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rarely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nowhere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no means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no way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no time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等表示否定意义的副词或介词短语置于句首时，句子要用部分倒装。例如：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 do I dream of seeing such wonderful scenery.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我做梦也没想到会看到这样美丽的景色。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Hardly could she believe her own eyes.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她几乎不敢相信自己的眼睛。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323117956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08720"/>
            <a:ext cx="11517800" cy="245278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908720"/>
                <a:ext cx="11485848" cy="2315442"/>
              </a:xfrm>
            </p:spPr>
            <p:txBody>
              <a:bodyPr/>
              <a:lstStyle/>
              <a:p>
                <a:pPr algn="l"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he folds the bill and slowly unfolds it again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𝐚𝐬</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𝐢𝐟</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𝐥𝐨𝐨𝐤𝐢𝐧𝐠</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𝐚𝐭</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𝐬𝐨𝐦𝐞𝐭𝐡𝐢𝐧𝐠</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𝐡𝐞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zh-CN" b="1">
                            <a:solidFill>
                              <a:srgbClr val="00BAF1"/>
                            </a:solidFill>
                            <a:latin typeface="楷体" panose="02010609060101010101" pitchFamily="49" charset="-122"/>
                            <a:ea typeface="楷体" panose="02010609060101010101" pitchFamily="49" charset="-122"/>
                            <a:cs typeface="Times New Roman" panose="02020603050405020304" pitchFamily="18" charset="0"/>
                          </a:rPr>
                          <m:t>状语从句</m:t>
                        </m:r>
                      </m:lim>
                    </m:limLow>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can’t believe is</a:t>
                </a:r>
                <a:r>
                  <a:rPr lang="en-US" altLang="zh-CN" b="1" u="sng" dirty="0" smtClean="0">
                    <a:solidFill>
                      <a:srgbClr val="00BAF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然后他把这张钞票叠上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接着又慢慢地打开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好像看到了什么他不敢相信的东西。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908720"/>
                <a:ext cx="11485848" cy="2315442"/>
              </a:xfrm>
              <a:blipFill>
                <a:blip r:embed="rId2"/>
                <a:stretch>
                  <a:fillRect l="-796" r="-849" b="-1316"/>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342900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引导的状语从句的省略句。如果</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引导的从句中主语与主句的主语一致或从句主语是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，并且谓语部分由</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动词构成，可省略主语和系动词，这样</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后就只剩下名词、不定式、形容词（</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）、介词短语或分词。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从句的作用：</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等系动词后的表语从句。</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3"/>
          <a:stretch>
            <a:fillRect/>
          </a:stretch>
        </p:blipFill>
        <p:spPr>
          <a:xfrm>
            <a:off x="446239" y="3606587"/>
            <a:ext cx="1008539" cy="342130"/>
          </a:xfrm>
          <a:prstGeom prst="rect">
            <a:avLst/>
          </a:prstGeom>
        </p:spPr>
      </p:pic>
    </p:spTree>
    <p:extLst>
      <p:ext uri="{BB962C8B-B14F-4D97-AF65-F5344CB8AC3E}">
        <p14:creationId xmlns:p14="http://schemas.microsoft.com/office/powerpoint/2010/main" val="422112017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从句用虚拟语气，当说话人认为句子所述的是不真实的或极少有可能发生或存在的情况时：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从句表示与现在事实相反，谓语动词用一般过去时；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从句表示与过去事实相反，谓语动词用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从句表示与将来事实相反，谓语动词用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would/could/might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opened his mouth as if to say something.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他张开嘴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好像要说什么。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你看上去好像并不在乎。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他说起罗马来好像他以前去过罗马似的。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4896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如果你见到他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请替我因为没有提供足够的帮助向他道歉。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owe you an apology for my rudeness yesterday.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昨天我太粗鲁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应该向你道歉。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wrote a very formal letter of apology to his friend David.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他写了一封非常正式的道歉信给他的朋友戴维。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apologise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不能直接跟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作宾语，应该在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前加介词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。此类动词还有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4.EPS" descr="id:2147488806;FounderCES"/>
          <p:cNvPicPr/>
          <p:nvPr/>
        </p:nvPicPr>
        <p:blipFill>
          <a:blip r:embed="rId2"/>
          <a:stretch>
            <a:fillRect/>
          </a:stretch>
        </p:blipFill>
        <p:spPr>
          <a:xfrm>
            <a:off x="455104" y="4234956"/>
            <a:ext cx="1008383" cy="342077"/>
          </a:xfrm>
          <a:prstGeom prst="rect">
            <a:avLst/>
          </a:prstGeom>
        </p:spPr>
      </p:pic>
    </p:spTree>
    <p:extLst>
      <p:ext uri="{BB962C8B-B14F-4D97-AF65-F5344CB8AC3E}">
        <p14:creationId xmlns:p14="http://schemas.microsoft.com/office/powerpoint/2010/main" val="423714341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1899" y="1881996"/>
            <a:ext cx="1823335" cy="408358"/>
          </a:xfrm>
          <a:prstGeom prst="rect">
            <a:avLst/>
          </a:prstGeom>
        </p:spPr>
      </p:pic>
      <p:sp>
        <p:nvSpPr>
          <p:cNvPr id="2" name="内容占位符 1"/>
          <p:cNvSpPr>
            <a:spLocks noGrp="1"/>
          </p:cNvSpPr>
          <p:nvPr>
            <p:ph idx="1"/>
          </p:nvPr>
        </p:nvSpPr>
        <p:spPr>
          <a:xfrm>
            <a:off x="360854" y="1314641"/>
            <a:ext cx="11485848" cy="5322163"/>
          </a:xfrm>
        </p:spPr>
        <p:txBody>
          <a:bodyPr/>
          <a:lstStyle/>
          <a:p>
            <a:pPr algn="ctr" hangingPunct="0">
              <a:lnSpc>
                <a:spcPct val="130000"/>
              </a:lnSpc>
              <a:spcAft>
                <a:spcPts val="0"/>
              </a:spcAft>
            </a:pP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情态动词</a:t>
            </a:r>
            <a:r>
              <a:rPr lang="en-US" altLang="zh-CN" b="1" dirty="0">
                <a:solidFill>
                  <a:srgbClr val="76BD8A"/>
                </a:solidFill>
                <a:latin typeface="Times New Roman" panose="02020603050405020304" pitchFamily="18" charset="0"/>
                <a:ea typeface="宋体" panose="02010600030101010101" pitchFamily="2" charset="-122"/>
                <a:cs typeface="Times New Roman" panose="02020603050405020304" pitchFamily="18" charset="0"/>
              </a:rPr>
              <a:t>&amp;</a:t>
            </a: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过去将来时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情态动词</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情态动词表示说话人对动作或状态的各种观点和态度，如需要、猜测、意愿或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怀</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情态动词的特征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情态动词没有实义动词的各种人称和数的变化。情态动词有词义，但不完全，是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辅助性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动词，在句中不能单独充当谓语，须与后面的动词一起构成谓语动词。例如：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shouldn’t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so careless.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你不该这样粗心大意。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Jessica told him yesterday she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might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go on the trip.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杰西卡昨天告诉他，她可能不去旅行了。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EPS" descr="id:2147489269;FounderCES"/>
          <p:cNvPicPr/>
          <p:nvPr/>
        </p:nvPicPr>
        <p:blipFill>
          <a:blip r:embed="rId3"/>
          <a:stretch>
            <a:fillRect/>
          </a:stretch>
        </p:blipFill>
        <p:spPr>
          <a:xfrm>
            <a:off x="3200200" y="692696"/>
            <a:ext cx="5775326" cy="631510"/>
          </a:xfrm>
          <a:prstGeom prst="rect">
            <a:avLst/>
          </a:prstGeom>
        </p:spPr>
      </p:pic>
    </p:spTree>
    <p:extLst>
      <p:ext uri="{BB962C8B-B14F-4D97-AF65-F5344CB8AC3E}">
        <p14:creationId xmlns:p14="http://schemas.microsoft.com/office/powerpoint/2010/main" val="232370644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情态动词的意义和用法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）表示能力，意为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cinema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seat 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people.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这个电影院能容纳一千人。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Emily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dance well and her mother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dance well when she was young.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艾米丽跳舞很棒，她妈妈年轻时跳得也很好。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）表示允许、许可，常用在口语中。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语气上要客气。例如：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Could/Can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tell me how to get to the zoo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？你能告诉我怎么去动物园吗？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asked me whether 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the book out of the reading room.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他问我可不可以把书带出阅览室。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34524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can/be able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able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相当，许多场合都可以互相替换。但叙述过去经过一番努力才能完成的事情时，只能用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able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fire spread the building quickly but everybody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was able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escape.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大火迅速蔓延了整幢大楼，但大家还是逃了出来。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able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有更多形式。如：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be able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have/has been able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grows up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will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be able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support his family.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他长大后就能养家了。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 is ill. 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hasn’t been able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to school for one week.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弗兰克病了。他已经一周没去上学了。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955999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）表示请求、许可，意为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this seat if you like.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如果你喜欢，可以坐这个位置。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）表示推测，意为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可能，也许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表示的可能性很小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may/might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in his office.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你们的数学老师可能在办公室里。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light isn’t on. It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may/might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broken.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那盏灯没有亮，它可能坏了。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）有时可以用于祈使句表示祝愿。例如：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succeed.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祝你成功。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be happy.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祝你快乐。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574155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must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表示强调主观看法，意为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必须，应该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obey the rule.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人人都必须遵守制度。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表示因客观需要促使主语不得不做某事。例如：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eyesight is very poor. I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have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wear glasses for reading.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我的视力很差。我看书时不得不戴眼镜。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800906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must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这个意思时意义相近，但在用法上有所区别：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只有一种形式，而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可有多种时态变化，如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 have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has/have had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had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off the sports meet due to the bad weather.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由于坏天气，他们不得不推迟运动会。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last two days 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has had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a rest at home.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这两天他必须一直在家休息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918253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的否定式和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的否定式的意思完全不同。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禁止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have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没有必要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need to/needn’t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keep it a secret. 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mustn’t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 anyone.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你必须保密。不许告诉任何人。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don’t have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 me the secret.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你不必告诉我这个秘密。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9715552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94992" cy="5719194"/>
          </a:xfrm>
        </p:spPr>
        <p:txBody>
          <a:bodyPr/>
          <a:lstStyle/>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用于肯定句中表示推测，意为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。它的肯定程度比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大得多。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表示对现在、将来的推测。例如：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must be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lazy for his desk is very untidy.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他肯定很懒，因为他的课桌很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 be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一定正在做某事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on more clothes. 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must be feeling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cold with only a shirt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多穿点儿衣服。只穿一件衬衣，你肯定会觉得冷。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 have done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以前一定做过某事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ground is wet. It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must have rained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 night.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地面是湿的。昨晚肯定下雨了。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226332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will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可用于第二人称疑问句，表示请求和建议等。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委婉客气。例如：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have some tea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？你想喝点茶吗？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pass this book to the student in the last row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？请把这本书传给最后一排的学生好吗？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可表示意志、愿望和决心，意为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愿意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anything for you.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我愿为你做任何事。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let him in because he was poorly dressed.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他们不让他进去因为他衣着破旧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7800751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可表示某种倾向或习惯性动作。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表示现在的习惯动作，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表示过去的习惯动作，意为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sit there hour after hour looking at the traffic go by.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那个男孩常常坐在那儿好几个小时，看着过往的车辆。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nervous when he met strangers.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当遇见陌生人时他总是很紧张。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4117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ignore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忽视</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不予理会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85540"/>
            <a:ext cx="11526508" cy="1887476"/>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24519"/>
            <a:ext cx="8469154" cy="503172"/>
          </a:xfrm>
          <a:prstGeom prst="rect">
            <a:avLst/>
          </a:prstGeom>
        </p:spPr>
      </p:pic>
      <p:sp>
        <p:nvSpPr>
          <p:cNvPr id="5" name="内容占位符 1"/>
          <p:cNvSpPr txBox="1">
            <a:spLocks/>
          </p:cNvSpPr>
          <p:nvPr/>
        </p:nvSpPr>
        <p:spPr bwMode="auto">
          <a:xfrm>
            <a:off x="360854" y="183731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intonation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clues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在倾听的时候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不要忽略说话者的语气和语调</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这些也可能是重要的线索。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618883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shall</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）用于第一、三人称疑问句，表示征询意见或请求指示，意为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Shall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sing a song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？我们唱一首歌，好吗？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Shall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waiter bring meals to your room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？让服务员把饭送到你房间去好吗？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）表示说话人的意愿，有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命令、允诺、警告、决心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等意思，用于第二、三人称陈述句中。例如：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shall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as I say.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按我说的做。（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命令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shall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fall behind in your exam if you keep playing.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如果一直玩下去的话，你就会在考试中落后。（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997158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should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ought to</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）两者都可以表示义务，意为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某件事宜于做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），用于各种人称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shouldn’t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selfish.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人千万别自私。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ought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respect your parents.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你应当尊重你的父母。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）两者都可以表示对过去、现在或将来情况的某种推测，意为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可能，照说应该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nearly seven o’clock. Jack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here at any moment.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已经快七点了。杰克随时都可能到这儿。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Prices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ought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down soon.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价格可能会很快下跌。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081335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）表示对现在或以前的动作的责怪、批评（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应做的事却没做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shouldn’t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playing football. They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at school.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这些男孩子不应该在踢足球。他们应该在上课。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ought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washing your clothes. Why are you playing ping-pong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？你应该在你的洗衣服（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可是你没洗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），可是为什么你在打乒乓球？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表示惊讶，意为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竟然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ought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无此用法。例如：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pity that 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made such a careless mistake.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真遗憾，你竟然犯了如此粗心的错误。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so rude to his parents.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这个男孩竟然对他的父母如此粗鲁。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7382696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500220" cy="507831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dare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既可用作情态动词，也可用作行为动词，指勇气和胆量上的可能，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作为情态动词时主要用于疑问句和否定句，一般不用于肯定句中。例如：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dare not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walk through the forest at night.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我不敢在黑夜穿过森林。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Dare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walk through the forest at night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dare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daren’t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你敢在黑夜穿过森林吗？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是的，我敢。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7524509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）行为动词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可以作为行为动词，多用于肯定句中，但也可用在疑问句和否定句中。例如：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will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dare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 danger.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他敢于面对任何危险。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anyone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dare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admit 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？有人敢于承认吗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827971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need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在肯定句中，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通常作实义动词。例如：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shirt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needs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button.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我的衬衫需要一枚纽扣。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Everybody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needs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bring something special tomorrow.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明天所有人都需要带点特别的东西来。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car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needs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repairing badly.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我的车急需修理。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在问句和否定句中，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既可作实义动词也可作情态动词。例如：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go tomorrow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doesn’t./—Yes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does.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他明天需要去吗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8113343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不，他不需要。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是的，他需要。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finish the article next week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needn’t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他需要下个星期完成这篇文章吗？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是的，他必须。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不，他不需要。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needn’t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return the book now.</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don’t need 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return the book now.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你现在不必还书。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758785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3523" y="886914"/>
            <a:ext cx="1962671" cy="430447"/>
          </a:xfrm>
          <a:prstGeom prst="rect">
            <a:avLst/>
          </a:prstGeom>
        </p:spPr>
      </p:pic>
      <p:sp>
        <p:nvSpPr>
          <p:cNvPr id="2" name="内容占位符 1"/>
          <p:cNvSpPr>
            <a:spLocks noGrp="1"/>
          </p:cNvSpPr>
          <p:nvPr>
            <p:ph idx="1"/>
          </p:nvPr>
        </p:nvSpPr>
        <p:spPr>
          <a:xfrm>
            <a:off x="360854" y="746120"/>
            <a:ext cx="11485848" cy="4454233"/>
          </a:xfrm>
        </p:spPr>
        <p:txBody>
          <a:bodyPr/>
          <a:lstStyle/>
          <a:p>
            <a:pPr algn="ctr" hangingPunct="0">
              <a:spcAft>
                <a:spcPts val="0"/>
              </a:spcAft>
            </a:pP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过去将来时</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过去将来时的构成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过去将来时由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should/would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构成，否定句式由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shouldn’t/wouldn’t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asked me yesterday when I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should leave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Paris.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昨天他问我什么时候动身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wanted to know where they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would go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weekend.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他们想知道下个周末会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哪儿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0570372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过去将来时的用法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过去将来时表示从过去某一时刻看将要发生的动作和状态。例如：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过去将来时常用于主句为一般过去时的宾语从句中。例如：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said they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would arrange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party.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他说他们将安排一个晚会。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asked if 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would come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fix my TV set.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我问他是否来帮我修电视机。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用于依据上下文表示的过去即将发生的动作或状态的情况。例如：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had already reached 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feet. Soon we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would reach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top.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我们已经到达了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英尺高度。不久后我们就可以登顶了。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155510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过去将来时的其他表达方式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was/were going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表示从过去某个时间看按计划、安排即将发生的动作，意为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打算做某事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said that 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was going to live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country when he retired.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他说他退休后打算住在农村。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thought it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was going to rain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他们认为天要下雨了。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用过去进行时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表示过去将要发生的动作。例如：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Nobody knew whether the guests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were coming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not.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没人知道客人们是否要来。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told that the train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was leaving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few minutes.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我被告知火车几分钟后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就要</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025496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684</TotalTime>
  <Words>8823</Words>
  <Application>Microsoft Office PowerPoint</Application>
  <PresentationFormat>自定义</PresentationFormat>
  <Paragraphs>534</Paragraphs>
  <Slides>109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109</vt:i4>
      </vt:variant>
    </vt:vector>
  </HeadingPairs>
  <TitlesOfParts>
    <vt:vector size="120"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606</cp:revision>
  <dcterms:created xsi:type="dcterms:W3CDTF">2020-11-06T05:24:00Z</dcterms:created>
  <dcterms:modified xsi:type="dcterms:W3CDTF">2025-11-09T07:32:27Z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